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449" r:id="rId5"/>
    <p:sldId id="451" r:id="rId6"/>
    <p:sldId id="452" r:id="rId7"/>
    <p:sldId id="459" r:id="rId8"/>
    <p:sldId id="450" r:id="rId9"/>
    <p:sldId id="453" r:id="rId10"/>
    <p:sldId id="454" r:id="rId11"/>
    <p:sldId id="456" r:id="rId12"/>
    <p:sldId id="460" r:id="rId13"/>
    <p:sldId id="422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F85FF"/>
    <a:srgbClr val="D883FF"/>
    <a:srgbClr val="48ED00"/>
    <a:srgbClr val="941651"/>
    <a:srgbClr val="011893"/>
    <a:srgbClr val="FFD579"/>
    <a:srgbClr val="797979"/>
    <a:srgbClr val="DCDCE0"/>
    <a:srgbClr val="75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95" autoAdjust="0"/>
    <p:restoredTop sz="96405" autoAdjust="0"/>
  </p:normalViewPr>
  <p:slideViewPr>
    <p:cSldViewPr showGuides="1">
      <p:cViewPr varScale="1">
        <p:scale>
          <a:sx n="129" d="100"/>
          <a:sy n="129" d="100"/>
        </p:scale>
        <p:origin x="240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10/12/22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10/12/22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10/12/22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10/12/22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7 – Clean Code – Architecture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architecture?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20BA-D886-C6F1-1E41-CDE9AA7D5CC4}"/>
              </a:ext>
            </a:extLst>
          </p:cNvPr>
          <p:cNvSpPr txBox="1"/>
          <p:nvPr/>
        </p:nvSpPr>
        <p:spPr>
          <a:xfrm>
            <a:off x="1199456" y="1484784"/>
            <a:ext cx="597666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/>
              <a:t>The architecture of a library should </a:t>
            </a:r>
            <a:r>
              <a:rPr lang="en-US" sz="2000" i="1" dirty="0">
                <a:solidFill>
                  <a:srgbClr val="FF0000"/>
                </a:solidFill>
              </a:rPr>
              <a:t>scream</a:t>
            </a:r>
            <a:r>
              <a:rPr lang="en-US" sz="2000" dirty="0"/>
              <a:t> library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2C389-E7C4-28C2-4B7C-58F0CF8E20DA}"/>
              </a:ext>
            </a:extLst>
          </p:cNvPr>
          <p:cNvSpPr txBox="1"/>
          <p:nvPr/>
        </p:nvSpPr>
        <p:spPr>
          <a:xfrm>
            <a:off x="1171824" y="2060848"/>
            <a:ext cx="597666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/>
              <a:t>A good architecture should </a:t>
            </a:r>
            <a:r>
              <a:rPr lang="en-US" sz="2000" i="1" dirty="0">
                <a:solidFill>
                  <a:srgbClr val="FF0000"/>
                </a:solidFill>
              </a:rPr>
              <a:t>scream</a:t>
            </a:r>
            <a:r>
              <a:rPr lang="en-US" sz="2000" dirty="0"/>
              <a:t> it’s intent at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A331AF-D432-8C01-58F7-2E42A910DC93}"/>
              </a:ext>
            </a:extLst>
          </p:cNvPr>
          <p:cNvSpPr txBox="1"/>
          <p:nvPr/>
        </p:nvSpPr>
        <p:spPr>
          <a:xfrm>
            <a:off x="1919536" y="2760871"/>
            <a:ext cx="597666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A good architecture is all about how it is being used…. A good architecture screams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</a:rPr>
              <a:t>use-cases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F3E9C-BF9E-8CEE-F70C-35B4759F5645}"/>
              </a:ext>
            </a:extLst>
          </p:cNvPr>
          <p:cNvSpPr txBox="1"/>
          <p:nvPr/>
        </p:nvSpPr>
        <p:spPr>
          <a:xfrm>
            <a:off x="3048000" y="3819451"/>
            <a:ext cx="6096000" cy="1200329"/>
          </a:xfrm>
          <a:prstGeom prst="rect">
            <a:avLst/>
          </a:prstGeom>
          <a:solidFill>
            <a:srgbClr val="D883FF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If all you can see is model-view-controller (MVC), then the architecture is hiding the use-cases and exposing the delivery mechanism. </a:t>
            </a: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highlight>
                  <a:srgbClr val="00FF00"/>
                </a:highlight>
              </a:rPr>
              <a:t>We don’t want the use-cases to know anything at all about the delivery mechanism.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highlight>
                <a:srgbClr val="00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3E576-465D-5EBC-BF3E-F17DD1AF6781}"/>
              </a:ext>
            </a:extLst>
          </p:cNvPr>
          <p:cNvSpPr txBox="1"/>
          <p:nvPr/>
        </p:nvSpPr>
        <p:spPr>
          <a:xfrm>
            <a:off x="1800200" y="5364287"/>
            <a:ext cx="609600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Decisions on the databases, delivery mechanisms, UI etc. should be completely independent of the use-cases.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680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424D6-DFE9-86C4-E524-E2AE39FC3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556281"/>
            <a:ext cx="4847038" cy="3745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9EE2A-E23E-C09C-4E1F-1F19FBE55BB1}"/>
              </a:ext>
            </a:extLst>
          </p:cNvPr>
          <p:cNvSpPr txBox="1"/>
          <p:nvPr/>
        </p:nvSpPr>
        <p:spPr>
          <a:xfrm>
            <a:off x="551384" y="1288515"/>
            <a:ext cx="53103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architecture is focused on the use-case, not the delivery mechanism, which is incidental.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A4B872-DCEA-37AA-1373-35088DE18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3429000"/>
            <a:ext cx="3289455" cy="2996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010FD4-C904-A0D2-8109-A584140E2BD2}"/>
              </a:ext>
            </a:extLst>
          </p:cNvPr>
          <p:cNvSpPr txBox="1"/>
          <p:nvPr/>
        </p:nvSpPr>
        <p:spPr>
          <a:xfrm>
            <a:off x="6312024" y="2996952"/>
            <a:ext cx="531033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B050"/>
                </a:solidFill>
              </a:rPr>
              <a:t>You should see the intent of the system - payroll</a:t>
            </a:r>
          </a:p>
        </p:txBody>
      </p:sp>
    </p:spTree>
    <p:extLst>
      <p:ext uri="{BB962C8B-B14F-4D97-AF65-F5344CB8AC3E}">
        <p14:creationId xmlns:p14="http://schemas.microsoft.com/office/powerpoint/2010/main" val="245181535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a use-case?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9EE2A-E23E-C09C-4E1F-1F19FBE55BB1}"/>
              </a:ext>
            </a:extLst>
          </p:cNvPr>
          <p:cNvSpPr txBox="1"/>
          <p:nvPr/>
        </p:nvSpPr>
        <p:spPr>
          <a:xfrm>
            <a:off x="407368" y="1396100"/>
            <a:ext cx="9649072" cy="3139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0000"/>
                </a:solidFill>
              </a:rPr>
              <a:t>Use-case definition</a:t>
            </a:r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A formal description of how a user interacts with a system to achieve a specific goal.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28883-6F70-09FB-70C8-CDE44BAB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279906"/>
            <a:ext cx="5053186" cy="3486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48E61-E079-F044-3CCB-CAA9C3BF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57947" y="1558941"/>
            <a:ext cx="2433658" cy="3149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6E9186-8B8C-6390-07A9-9FE7FF23D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042" y="3133661"/>
            <a:ext cx="2987454" cy="2308487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DF7C8226-2E75-1723-103F-A7CB19E58A24}"/>
              </a:ext>
            </a:extLst>
          </p:cNvPr>
          <p:cNvSpPr/>
          <p:nvPr/>
        </p:nvSpPr>
        <p:spPr>
          <a:xfrm>
            <a:off x="7536160" y="2708920"/>
            <a:ext cx="288032" cy="42474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63B2D6-B5EB-191B-C1A1-5858C323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042" y="4656077"/>
            <a:ext cx="2807370" cy="2169331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1E7DADF7-0F00-4D61-D4EC-EAAC7BC990F5}"/>
              </a:ext>
            </a:extLst>
          </p:cNvPr>
          <p:cNvSpPr/>
          <p:nvPr/>
        </p:nvSpPr>
        <p:spPr>
          <a:xfrm>
            <a:off x="7536160" y="4298039"/>
            <a:ext cx="288032" cy="42474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F682B-78FA-5FD3-877C-84CD775CDC34}"/>
              </a:ext>
            </a:extLst>
          </p:cNvPr>
          <p:cNvSpPr txBox="1"/>
          <p:nvPr/>
        </p:nvSpPr>
        <p:spPr>
          <a:xfrm>
            <a:off x="8832304" y="3681637"/>
            <a:ext cx="2943944" cy="9787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F00"/>
                </a:solidFill>
              </a:rPr>
              <a:t>How do we partition our app so that the use-cases become the central organizing principle?</a:t>
            </a:r>
          </a:p>
        </p:txBody>
      </p:sp>
    </p:spTree>
    <p:extLst>
      <p:ext uri="{BB962C8B-B14F-4D97-AF65-F5344CB8AC3E}">
        <p14:creationId xmlns:p14="http://schemas.microsoft.com/office/powerpoint/2010/main" val="1380545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A728D-2065-8EBD-0545-AA99FC0E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556792"/>
            <a:ext cx="5711134" cy="4413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966B1-54AC-A429-E575-F9F598D8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4365104"/>
            <a:ext cx="796772" cy="1196752"/>
          </a:xfrm>
          <a:prstGeom prst="rect">
            <a:avLst/>
          </a:prstGeom>
        </p:spPr>
      </p:pic>
      <p:pic>
        <p:nvPicPr>
          <p:cNvPr id="10" name="Picture 2" descr="Search in sidebar query">
            <a:extLst>
              <a:ext uri="{FF2B5EF4-FFF2-40B4-BE49-F238E27FC236}">
                <a16:creationId xmlns:a16="http://schemas.microsoft.com/office/drawing/2014/main" id="{72668FA4-989A-04E4-70E8-721FD6DFC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58" y="4365104"/>
            <a:ext cx="808227" cy="119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C73F94-1910-4B44-6D0D-87B359B2E0C0}"/>
              </a:ext>
            </a:extLst>
          </p:cNvPr>
          <p:cNvSpPr txBox="1"/>
          <p:nvPr/>
        </p:nvSpPr>
        <p:spPr>
          <a:xfrm>
            <a:off x="335360" y="1556792"/>
            <a:ext cx="478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There are 3 fundamental types of object: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9CEA1-EE73-F74E-2E71-7D7170987E7C}"/>
              </a:ext>
            </a:extLst>
          </p:cNvPr>
          <p:cNvSpPr txBox="1"/>
          <p:nvPr/>
        </p:nvSpPr>
        <p:spPr>
          <a:xfrm>
            <a:off x="1964028" y="1994841"/>
            <a:ext cx="10065576" cy="313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 Objects – application independent business rules and have no application specific methods E.g. Pet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869FB-E01A-4CD1-E62C-46FDF7A06C69}"/>
              </a:ext>
            </a:extLst>
          </p:cNvPr>
          <p:cNvSpPr txBox="1"/>
          <p:nvPr/>
        </p:nvSpPr>
        <p:spPr>
          <a:xfrm>
            <a:off x="2103185" y="2740491"/>
            <a:ext cx="2412840" cy="313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User Interface Objects -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6096E4-1137-CF6A-C85B-DF7A8E798A3B}"/>
              </a:ext>
            </a:extLst>
          </p:cNvPr>
          <p:cNvSpPr txBox="1"/>
          <p:nvPr/>
        </p:nvSpPr>
        <p:spPr>
          <a:xfrm>
            <a:off x="2045492" y="3462488"/>
            <a:ext cx="9017212" cy="313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Use-case Objects – Use-cases are application and hence therefore are interactors. E.g. Petstore </a:t>
            </a:r>
          </a:p>
        </p:txBody>
      </p:sp>
    </p:spTree>
    <p:extLst>
      <p:ext uri="{BB962C8B-B14F-4D97-AF65-F5344CB8AC3E}">
        <p14:creationId xmlns:p14="http://schemas.microsoft.com/office/powerpoint/2010/main" val="5586754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PetStore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88596-DB8A-0095-9DBD-87D0FC47C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536700"/>
            <a:ext cx="6705600" cy="3784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E9EE0-90E5-E166-8790-13D7D507D996}"/>
              </a:ext>
            </a:extLst>
          </p:cNvPr>
          <p:cNvSpPr txBox="1"/>
          <p:nvPr/>
        </p:nvSpPr>
        <p:spPr>
          <a:xfrm>
            <a:off x="4871864" y="2132856"/>
            <a:ext cx="187583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</a:rPr>
              <a:t>Petstore Interactor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F7796F-DCA3-2C10-428E-1810A61DEDB1}"/>
              </a:ext>
            </a:extLst>
          </p:cNvPr>
          <p:cNvSpPr txBox="1"/>
          <p:nvPr/>
        </p:nvSpPr>
        <p:spPr>
          <a:xfrm>
            <a:off x="8306906" y="1785687"/>
            <a:ext cx="49244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36F2C-8618-5CF1-8B52-653B85A2A7BA}"/>
              </a:ext>
            </a:extLst>
          </p:cNvPr>
          <p:cNvSpPr txBox="1"/>
          <p:nvPr/>
        </p:nvSpPr>
        <p:spPr>
          <a:xfrm>
            <a:off x="8310213" y="2550951"/>
            <a:ext cx="117692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PetFactory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86944-4DD7-6E5C-E79D-CCFC0E2494DD}"/>
              </a:ext>
            </a:extLst>
          </p:cNvPr>
          <p:cNvSpPr txBox="1"/>
          <p:nvPr/>
        </p:nvSpPr>
        <p:spPr>
          <a:xfrm>
            <a:off x="2858255" y="1736374"/>
            <a:ext cx="233749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 err="1">
                <a:solidFill>
                  <a:srgbClr val="00B050"/>
                </a:solidFill>
              </a:rPr>
              <a:t>PetShopOwnerRequest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BDE0A8-17D6-E393-E7E7-F6C697F8DEEF}"/>
              </a:ext>
            </a:extLst>
          </p:cNvPr>
          <p:cNvSpPr txBox="1"/>
          <p:nvPr/>
        </p:nvSpPr>
        <p:spPr>
          <a:xfrm>
            <a:off x="3071664" y="3429000"/>
            <a:ext cx="117852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 err="1">
                <a:solidFill>
                  <a:srgbClr val="00B050"/>
                </a:solidFill>
              </a:rPr>
              <a:t>OutputPort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79C0-BD72-1554-6B9B-57753DA41C0D}"/>
              </a:ext>
            </a:extLst>
          </p:cNvPr>
          <p:cNvSpPr txBox="1"/>
          <p:nvPr/>
        </p:nvSpPr>
        <p:spPr>
          <a:xfrm>
            <a:off x="813431" y="2996952"/>
            <a:ext cx="163346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7030A0"/>
                </a:solidFill>
              </a:rPr>
              <a:t>Terminal 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8C14F-C04C-4D8F-04A2-569050CED0B7}"/>
              </a:ext>
            </a:extLst>
          </p:cNvPr>
          <p:cNvSpPr txBox="1"/>
          <p:nvPr/>
        </p:nvSpPr>
        <p:spPr>
          <a:xfrm>
            <a:off x="913518" y="2219842"/>
            <a:ext cx="148470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7030A0"/>
                </a:solidFill>
              </a:rPr>
              <a:t>PetShop Input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8516F7-DF5B-F3FB-4F89-EB80FFC03067}"/>
              </a:ext>
            </a:extLst>
          </p:cNvPr>
          <p:cNvSpPr/>
          <p:nvPr/>
        </p:nvSpPr>
        <p:spPr>
          <a:xfrm>
            <a:off x="6689990" y="1124744"/>
            <a:ext cx="2797148" cy="331236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71FB9C-FB60-1DF3-9D51-026337C2F909}"/>
              </a:ext>
            </a:extLst>
          </p:cNvPr>
          <p:cNvSpPr/>
          <p:nvPr/>
        </p:nvSpPr>
        <p:spPr>
          <a:xfrm>
            <a:off x="2704862" y="1051733"/>
            <a:ext cx="7711617" cy="3312368"/>
          </a:xfrm>
          <a:prstGeom prst="ellipse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A7059-B10D-22A2-D949-61977123AB14}"/>
              </a:ext>
            </a:extLst>
          </p:cNvPr>
          <p:cNvSpPr txBox="1"/>
          <p:nvPr/>
        </p:nvSpPr>
        <p:spPr>
          <a:xfrm>
            <a:off x="7337520" y="4716938"/>
            <a:ext cx="19387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2"/>
                </a:solidFill>
              </a:rPr>
              <a:t>The Entities no nothing about the rest of the system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0B4487-B34B-177F-7E37-EF4BC621F38E}"/>
              </a:ext>
            </a:extLst>
          </p:cNvPr>
          <p:cNvSpPr txBox="1"/>
          <p:nvPr/>
        </p:nvSpPr>
        <p:spPr>
          <a:xfrm>
            <a:off x="4759103" y="4364101"/>
            <a:ext cx="1938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</a:rPr>
              <a:t>The Petstore Interactor is independent of delivery mechanisms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B0804-741E-0A4B-E7DE-9738CE294E51}"/>
              </a:ext>
            </a:extLst>
          </p:cNvPr>
          <p:cNvSpPr txBox="1"/>
          <p:nvPr/>
        </p:nvSpPr>
        <p:spPr>
          <a:xfrm>
            <a:off x="5025221" y="2980308"/>
            <a:ext cx="119776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  <a:highlight>
                  <a:srgbClr val="FFFF00"/>
                </a:highlight>
              </a:rPr>
              <a:t>Use-Cases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E21A2-17EC-3F2C-119B-85D0F0D10D15}"/>
              </a:ext>
            </a:extLst>
          </p:cNvPr>
          <p:cNvSpPr txBox="1"/>
          <p:nvPr/>
        </p:nvSpPr>
        <p:spPr>
          <a:xfrm>
            <a:off x="8502738" y="844918"/>
            <a:ext cx="279714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Application Agnostic Entities – Pet could be used in different applications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B5D29C-7252-234C-15F9-8BF2FB4F4C83}"/>
              </a:ext>
            </a:extLst>
          </p:cNvPr>
          <p:cNvSpPr txBox="1"/>
          <p:nvPr/>
        </p:nvSpPr>
        <p:spPr>
          <a:xfrm>
            <a:off x="277507" y="5468911"/>
            <a:ext cx="201720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7030A0"/>
                </a:solidFill>
              </a:rPr>
              <a:t>Deliver mechanism is isolated by the boundary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373A00-44B1-DE60-03CC-78FF3B9FF813}"/>
              </a:ext>
            </a:extLst>
          </p:cNvPr>
          <p:cNvSpPr txBox="1"/>
          <p:nvPr/>
        </p:nvSpPr>
        <p:spPr>
          <a:xfrm>
            <a:off x="5447928" y="5877272"/>
            <a:ext cx="6466565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entities and interactors don’t know anything about any framework and so can be tested without it</a:t>
            </a:r>
          </a:p>
        </p:txBody>
      </p:sp>
    </p:spTree>
    <p:extLst>
      <p:ext uri="{BB962C8B-B14F-4D97-AF65-F5344CB8AC3E}">
        <p14:creationId xmlns:p14="http://schemas.microsoft.com/office/powerpoint/2010/main" val="11758418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3A8BD2-E367-865B-D537-5D92959F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EE125F-8491-7588-341B-AEDFCA212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1638300"/>
            <a:ext cx="7023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3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222D-6AF3-7D42-8A0C-E166E78E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View Controller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C53325-DC9E-53A6-4B93-3F8ABBBA2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700808"/>
            <a:ext cx="4419600" cy="377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7D50A2-809A-C70B-42E9-CC23D5891780}"/>
              </a:ext>
            </a:extLst>
          </p:cNvPr>
          <p:cNvSpPr txBox="1"/>
          <p:nvPr/>
        </p:nvSpPr>
        <p:spPr>
          <a:xfrm>
            <a:off x="3503712" y="3284984"/>
            <a:ext cx="1251168" cy="97872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</a:rPr>
              <a:t>Model used to be business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AE1C-CB5F-6A29-CECE-6884B7BA856C}"/>
              </a:ext>
            </a:extLst>
          </p:cNvPr>
          <p:cNvSpPr txBox="1"/>
          <p:nvPr/>
        </p:nvSpPr>
        <p:spPr>
          <a:xfrm>
            <a:off x="873149" y="1700808"/>
            <a:ext cx="1251168" cy="16435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View can no longer be extended from simple business objects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526B1B-FE0F-DE17-CCD9-AAC4342A5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1796673"/>
            <a:ext cx="6686169" cy="326465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76B6655-DA3D-3647-B950-40D5AC8F99AA}"/>
              </a:ext>
            </a:extLst>
          </p:cNvPr>
          <p:cNvSpPr/>
          <p:nvPr/>
        </p:nvSpPr>
        <p:spPr>
          <a:xfrm>
            <a:off x="4439816" y="2924562"/>
            <a:ext cx="1224136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C57F0-E0D2-0D97-BA20-9A7334C32728}"/>
              </a:ext>
            </a:extLst>
          </p:cNvPr>
          <p:cNvSpPr txBox="1"/>
          <p:nvPr/>
        </p:nvSpPr>
        <p:spPr>
          <a:xfrm>
            <a:off x="1397045" y="1327430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As First Invented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8B6B6-FD13-C069-7149-799B49696F6D}"/>
              </a:ext>
            </a:extLst>
          </p:cNvPr>
          <p:cNvSpPr txBox="1"/>
          <p:nvPr/>
        </p:nvSpPr>
        <p:spPr>
          <a:xfrm>
            <a:off x="7248128" y="1327430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As Used now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A4064-0FBC-989B-22F8-94C0BEC0D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4725144"/>
            <a:ext cx="2461751" cy="19168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970586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F9D1-2DF0-F2CE-1581-70FA142A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MVC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F61A2-B079-AF4D-9630-DE60F7515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06" y="729716"/>
            <a:ext cx="2808312" cy="1584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7F83B8-A19C-FD9E-6CD7-303D62B4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61" y="1928675"/>
            <a:ext cx="2981259" cy="15798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D3E423-9BD0-373A-18C0-12A1F24B6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447" y="3029919"/>
            <a:ext cx="3143126" cy="1966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9CF7BF-BC42-61AB-7942-4F1031B1E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738" y="816902"/>
            <a:ext cx="2962596" cy="16953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F38AA-517F-AA45-A280-FE561215A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56" y="2134365"/>
            <a:ext cx="3146378" cy="17911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3C2B2A-CB09-2F8B-8A56-1729D75B1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111" y="3695200"/>
            <a:ext cx="3146377" cy="1819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27F76E-3F72-5159-480D-B45892AD8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8051" y="4604746"/>
            <a:ext cx="3168352" cy="1819092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3D3B62A-F8AC-BCAE-7328-C487C0D7492F}"/>
              </a:ext>
            </a:extLst>
          </p:cNvPr>
          <p:cNvSpPr/>
          <p:nvPr/>
        </p:nvSpPr>
        <p:spPr>
          <a:xfrm rot="2655093">
            <a:off x="2494616" y="1820318"/>
            <a:ext cx="497749" cy="1417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29AE0D3-95AB-B3B0-A7A0-0068F509D3CC}"/>
              </a:ext>
            </a:extLst>
          </p:cNvPr>
          <p:cNvSpPr/>
          <p:nvPr/>
        </p:nvSpPr>
        <p:spPr>
          <a:xfrm rot="2655093">
            <a:off x="3410556" y="3032500"/>
            <a:ext cx="497749" cy="1417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D7A9EB92-6303-DD6C-361C-F9A8C6F3747B}"/>
              </a:ext>
            </a:extLst>
          </p:cNvPr>
          <p:cNvSpPr/>
          <p:nvPr/>
        </p:nvSpPr>
        <p:spPr>
          <a:xfrm rot="2655093">
            <a:off x="4429994" y="4395311"/>
            <a:ext cx="497749" cy="1417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7740D984-5DBF-D7C6-1C41-185F0DE371ED}"/>
              </a:ext>
            </a:extLst>
          </p:cNvPr>
          <p:cNvSpPr/>
          <p:nvPr/>
        </p:nvSpPr>
        <p:spPr>
          <a:xfrm rot="2655093">
            <a:off x="7183744" y="2007340"/>
            <a:ext cx="497749" cy="1417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6C2E156-3228-D034-71A0-EEF16AE13CE7}"/>
              </a:ext>
            </a:extLst>
          </p:cNvPr>
          <p:cNvSpPr/>
          <p:nvPr/>
        </p:nvSpPr>
        <p:spPr>
          <a:xfrm rot="2655093">
            <a:off x="8595133" y="3624317"/>
            <a:ext cx="497749" cy="1417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647447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9841</TotalTime>
  <Words>329</Words>
  <Application>Microsoft Macintosh PowerPoint</Application>
  <PresentationFormat>Widescreen</PresentationFormat>
  <Paragraphs>45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DFS</vt:lpstr>
      <vt:lpstr>7 – Clean Code – Architecture</vt:lpstr>
      <vt:lpstr>What is the architecture?</vt:lpstr>
      <vt:lpstr>Use-Cases</vt:lpstr>
      <vt:lpstr>So what is a use-case?</vt:lpstr>
      <vt:lpstr>Partitioning</vt:lpstr>
      <vt:lpstr>PetStore</vt:lpstr>
      <vt:lpstr>Isolation</vt:lpstr>
      <vt:lpstr>Model View Controller</vt:lpstr>
      <vt:lpstr>Web MVC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44</cp:revision>
  <dcterms:created xsi:type="dcterms:W3CDTF">2022-08-24T15:23:13Z</dcterms:created>
  <dcterms:modified xsi:type="dcterms:W3CDTF">2022-10-12T18:48:06Z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